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B81600"/>
    <a:srgbClr val="B31A05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754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27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0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78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69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9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375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52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02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0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21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F9CCF-51AB-4196-8CCF-512141977DC4}" type="datetimeFigureOut">
              <a:rPr lang="en-IN" smtClean="0"/>
              <a:t>14-12-2024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4F72F-5523-45DF-A527-654773576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1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8;p18">
            <a:extLst>
              <a:ext uri="{FF2B5EF4-FFF2-40B4-BE49-F238E27FC236}">
                <a16:creationId xmlns:a16="http://schemas.microsoft.com/office/drawing/2014/main" id="{88CE9BD6-87E3-7649-3523-F39ECCF40BA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8400" y="-15125"/>
            <a:ext cx="5943600" cy="6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8" descr="A cell phone with a hot dog on the screen&#10;&#10;Description automatically generated">
            <a:extLst>
              <a:ext uri="{FF2B5EF4-FFF2-40B4-BE49-F238E27FC236}">
                <a16:creationId xmlns:a16="http://schemas.microsoft.com/office/drawing/2014/main" id="{115D493C-137F-8360-D1E3-5DFC6F5182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3693" y="489710"/>
            <a:ext cx="4812421" cy="58785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A331F-E175-FB28-6345-ADAD30AB8DE0}"/>
              </a:ext>
            </a:extLst>
          </p:cNvPr>
          <p:cNvSpPr txBox="1"/>
          <p:nvPr/>
        </p:nvSpPr>
        <p:spPr>
          <a:xfrm>
            <a:off x="1313371" y="1553079"/>
            <a:ext cx="60945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Zomato </a:t>
            </a:r>
            <a:br>
              <a:rPr lang="en-US" sz="44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44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DATA ANALYTICS PROJECT</a:t>
            </a:r>
            <a:endParaRPr lang="en-IN" sz="4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7A2E8-FA7A-E1B9-AD2E-833D20003542}"/>
              </a:ext>
            </a:extLst>
          </p:cNvPr>
          <p:cNvSpPr txBox="1"/>
          <p:nvPr/>
        </p:nvSpPr>
        <p:spPr>
          <a:xfrm>
            <a:off x="1313371" y="3899941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Group-2</a:t>
            </a:r>
            <a:endParaRPr lang="en-I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436473-A02F-BB99-D06C-F2AB24C77A24}"/>
              </a:ext>
            </a:extLst>
          </p:cNvPr>
          <p:cNvSpPr txBox="1"/>
          <p:nvPr/>
        </p:nvSpPr>
        <p:spPr>
          <a:xfrm>
            <a:off x="421240" y="164387"/>
            <a:ext cx="32207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r>
              <a:rPr lang="en-IN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03B708B-C6C9-FE14-2F2B-CDB40F47C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40" y="1600569"/>
            <a:ext cx="7579819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Key Takeaways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"India leads Zomato’s operations, with the majority of restaurants                located here. Sales are stronger on weekdays, and budget-friendly options dominate the platform."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"However, online delivery is underutilized, and customer ratings indicate the need for improved service quality.“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Final Remarks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"By focusing on expanding online delivery, boosting weekend sales, and improving customer experience, Zomato can strengthen its position and drive future growth."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oogle Shape;344;p26">
            <a:extLst>
              <a:ext uri="{FF2B5EF4-FFF2-40B4-BE49-F238E27FC236}">
                <a16:creationId xmlns:a16="http://schemas.microsoft.com/office/drawing/2014/main" id="{9A798267-E4CF-4BF3-59A5-014A0E37B2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5000" y="0"/>
            <a:ext cx="42837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5;p26" descr="A person holding a tray of coffee and a phone&#10;&#10;Description automatically generated">
            <a:extLst>
              <a:ext uri="{FF2B5EF4-FFF2-40B4-BE49-F238E27FC236}">
                <a16:creationId xmlns:a16="http://schemas.microsoft.com/office/drawing/2014/main" id="{9C37FE48-6F6F-F5FF-9800-B7D966AF37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7021" y="1467207"/>
            <a:ext cx="7962898" cy="5308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65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92;p32">
            <a:extLst>
              <a:ext uri="{FF2B5EF4-FFF2-40B4-BE49-F238E27FC236}">
                <a16:creationId xmlns:a16="http://schemas.microsoft.com/office/drawing/2014/main" id="{6CF03224-9324-9078-89CA-AD886CCFDB4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95;p32" descr="A screenshot of a phone&#10;&#10;Description automatically generated">
            <a:extLst>
              <a:ext uri="{FF2B5EF4-FFF2-40B4-BE49-F238E27FC236}">
                <a16:creationId xmlns:a16="http://schemas.microsoft.com/office/drawing/2014/main" id="{C7ED9B71-AAFC-2910-CFCC-3F10D44E8C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2959" y="1133464"/>
            <a:ext cx="4293434" cy="45910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2844F-4529-9605-3CDF-B476F40B9504}"/>
              </a:ext>
            </a:extLst>
          </p:cNvPr>
          <p:cNvSpPr txBox="1"/>
          <p:nvPr/>
        </p:nvSpPr>
        <p:spPr>
          <a:xfrm>
            <a:off x="1137863" y="2413337"/>
            <a:ext cx="60977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lang="en-IN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559112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6;p19">
            <a:extLst>
              <a:ext uri="{FF2B5EF4-FFF2-40B4-BE49-F238E27FC236}">
                <a16:creationId xmlns:a16="http://schemas.microsoft.com/office/drawing/2014/main" id="{C2BD4C8E-26CA-C310-5FDF-AB472C3352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5999" y="0"/>
            <a:ext cx="6096001" cy="647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43;p19" descr="A burger on a wooden stand&#10;&#10;Description automatically generated">
            <a:extLst>
              <a:ext uri="{FF2B5EF4-FFF2-40B4-BE49-F238E27FC236}">
                <a16:creationId xmlns:a16="http://schemas.microsoft.com/office/drawing/2014/main" id="{9DB6AA9F-E37C-01B2-E87E-0B11451AB3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9755" y="-1767187"/>
            <a:ext cx="5928934" cy="88934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8F9E07-CD42-0385-30E1-823C737914DA}"/>
              </a:ext>
            </a:extLst>
          </p:cNvPr>
          <p:cNvSpPr txBox="1"/>
          <p:nvPr/>
        </p:nvSpPr>
        <p:spPr>
          <a:xfrm>
            <a:off x="582283" y="716795"/>
            <a:ext cx="6323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AGENDA</a:t>
            </a:r>
            <a:endParaRPr lang="en-IN" sz="40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E8371D-A78F-296A-A3A6-8D45A23176A0}"/>
              </a:ext>
            </a:extLst>
          </p:cNvPr>
          <p:cNvSpPr txBox="1"/>
          <p:nvPr/>
        </p:nvSpPr>
        <p:spPr>
          <a:xfrm>
            <a:off x="1456362" y="1658031"/>
            <a:ext cx="6323744" cy="3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INTRODUNCTION</a:t>
            </a:r>
            <a:endParaRPr lang="en-GB" b="1" dirty="0">
              <a:solidFill>
                <a:srgbClr val="0C0C0C"/>
              </a:solidFill>
              <a:latin typeface="Poppins" panose="00000500000000000000" pitchFamily="2" charset="0"/>
              <a:cs typeface="Poppins" panose="00000500000000000000" pitchFamily="2" charset="0"/>
              <a:sym typeface="Poppins"/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F47496A-E7D1-E7CA-BE7F-A6FC588C3162}"/>
              </a:ext>
            </a:extLst>
          </p:cNvPr>
          <p:cNvSpPr/>
          <p:nvPr/>
        </p:nvSpPr>
        <p:spPr>
          <a:xfrm>
            <a:off x="840818" y="1632496"/>
            <a:ext cx="457200" cy="400069"/>
          </a:xfrm>
          <a:prstGeom prst="flowChartConnector">
            <a:avLst/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1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7B6C4E0-F1CB-2224-56CA-7F4DDBB54674}"/>
              </a:ext>
            </a:extLst>
          </p:cNvPr>
          <p:cNvSpPr/>
          <p:nvPr/>
        </p:nvSpPr>
        <p:spPr>
          <a:xfrm>
            <a:off x="840818" y="2166678"/>
            <a:ext cx="457200" cy="400069"/>
          </a:xfrm>
          <a:prstGeom prst="flowChartConnector">
            <a:avLst/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2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4410E36-9C2E-9BD2-6AD6-BA6DDCBA68C2}"/>
              </a:ext>
            </a:extLst>
          </p:cNvPr>
          <p:cNvSpPr/>
          <p:nvPr/>
        </p:nvSpPr>
        <p:spPr>
          <a:xfrm>
            <a:off x="840818" y="2802283"/>
            <a:ext cx="457200" cy="400069"/>
          </a:xfrm>
          <a:prstGeom prst="flowChartConnector">
            <a:avLst/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3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EDE26E91-0C77-AEAA-3260-7BCA2213B8E4}"/>
              </a:ext>
            </a:extLst>
          </p:cNvPr>
          <p:cNvSpPr/>
          <p:nvPr/>
        </p:nvSpPr>
        <p:spPr>
          <a:xfrm>
            <a:off x="840818" y="3409988"/>
            <a:ext cx="457200" cy="400069"/>
          </a:xfrm>
          <a:prstGeom prst="flowChartConnector">
            <a:avLst/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4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DAC365BA-2D3C-C3DF-8454-F6AA5C87111B}"/>
              </a:ext>
            </a:extLst>
          </p:cNvPr>
          <p:cNvSpPr/>
          <p:nvPr/>
        </p:nvSpPr>
        <p:spPr>
          <a:xfrm>
            <a:off x="840818" y="4071111"/>
            <a:ext cx="457200" cy="400069"/>
          </a:xfrm>
          <a:prstGeom prst="flowChartConnector">
            <a:avLst/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5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AE1CE0F1-85ED-8972-3207-917E024BF1E9}"/>
              </a:ext>
            </a:extLst>
          </p:cNvPr>
          <p:cNvSpPr/>
          <p:nvPr/>
        </p:nvSpPr>
        <p:spPr>
          <a:xfrm>
            <a:off x="840818" y="4719460"/>
            <a:ext cx="457200" cy="400069"/>
          </a:xfrm>
          <a:prstGeom prst="flowChartConnector">
            <a:avLst/>
          </a:prstGeom>
          <a:solidFill>
            <a:srgbClr val="E0E0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6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4B323A-B6B0-6390-BC39-1623864FD73F}"/>
              </a:ext>
            </a:extLst>
          </p:cNvPr>
          <p:cNvSpPr txBox="1"/>
          <p:nvPr/>
        </p:nvSpPr>
        <p:spPr>
          <a:xfrm>
            <a:off x="1456362" y="2241874"/>
            <a:ext cx="6323744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GB" sz="1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DATA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9F5C65-BD7A-3E4C-D11A-614C76C86F1E}"/>
              </a:ext>
            </a:extLst>
          </p:cNvPr>
          <p:cNvSpPr txBox="1"/>
          <p:nvPr/>
        </p:nvSpPr>
        <p:spPr>
          <a:xfrm>
            <a:off x="1456362" y="2877333"/>
            <a:ext cx="6323744" cy="3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GB" sz="1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OBJECTIVES : KPIs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C6A109-1EF3-C563-5605-EB94FFB77743}"/>
              </a:ext>
            </a:extLst>
          </p:cNvPr>
          <p:cNvSpPr txBox="1"/>
          <p:nvPr/>
        </p:nvSpPr>
        <p:spPr>
          <a:xfrm>
            <a:off x="1456362" y="3468004"/>
            <a:ext cx="6323744" cy="34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GB" sz="1800" b="1" dirty="0">
                <a:solidFill>
                  <a:srgbClr val="0C0C0C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2E60B0-7343-A7D1-3BB8-169B9BB401F6}"/>
              </a:ext>
            </a:extLst>
          </p:cNvPr>
          <p:cNvSpPr txBox="1"/>
          <p:nvPr/>
        </p:nvSpPr>
        <p:spPr>
          <a:xfrm>
            <a:off x="1456362" y="4108883"/>
            <a:ext cx="6323744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</a:pPr>
            <a:r>
              <a:rPr lang="en-GB" b="1" dirty="0">
                <a:latin typeface="Poppins" panose="00000500000000000000" pitchFamily="2" charset="0"/>
                <a:cs typeface="Poppins" panose="00000500000000000000" pitchFamily="2" charset="0"/>
              </a:rPr>
              <a:t>RECOMMENSATION</a:t>
            </a:r>
            <a:endParaRPr lang="en-GB" sz="1800" b="1" dirty="0">
              <a:solidFill>
                <a:srgbClr val="0C0C0C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14565-8471-F3FC-E282-C6DFC92B11B5}"/>
              </a:ext>
            </a:extLst>
          </p:cNvPr>
          <p:cNvSpPr txBox="1"/>
          <p:nvPr/>
        </p:nvSpPr>
        <p:spPr>
          <a:xfrm>
            <a:off x="1456362" y="4724741"/>
            <a:ext cx="6323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0"/>
              </a:spcBef>
            </a:pPr>
            <a:r>
              <a:rPr lang="en-GB" sz="1800" b="1" dirty="0">
                <a:latin typeface="Poppins"/>
                <a:ea typeface="Poppins"/>
                <a:cs typeface="Poppins"/>
                <a:sym typeface="Poppins"/>
              </a:rPr>
              <a:t>INSIGHTS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294975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5;p20">
            <a:extLst>
              <a:ext uri="{FF2B5EF4-FFF2-40B4-BE49-F238E27FC236}">
                <a16:creationId xmlns:a16="http://schemas.microsoft.com/office/drawing/2014/main" id="{88495593-74B5-F4F3-B629-6864A29501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6204" y="0"/>
            <a:ext cx="5125792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56;p20">
            <a:extLst>
              <a:ext uri="{FF2B5EF4-FFF2-40B4-BE49-F238E27FC236}">
                <a16:creationId xmlns:a16="http://schemas.microsoft.com/office/drawing/2014/main" id="{7CA71E85-472E-7106-06AF-98A7D7845F85}"/>
              </a:ext>
            </a:extLst>
          </p:cNvPr>
          <p:cNvGrpSpPr/>
          <p:nvPr/>
        </p:nvGrpSpPr>
        <p:grpSpPr>
          <a:xfrm>
            <a:off x="5787348" y="1787565"/>
            <a:ext cx="5947452" cy="4497284"/>
            <a:chOff x="5627688" y="1574800"/>
            <a:chExt cx="6107112" cy="4618014"/>
          </a:xfrm>
        </p:grpSpPr>
        <p:pic>
          <p:nvPicPr>
            <p:cNvPr id="4" name="Google Shape;157;p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F210486-76A8-9DAF-2827-B702A377E4A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54000"/>
            </a:blip>
            <a:srcRect/>
            <a:stretch/>
          </p:blipFill>
          <p:spPr>
            <a:xfrm flipH="1">
              <a:off x="9240002" y="5650005"/>
              <a:ext cx="2347996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58;p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08387126-4C22-F018-2A45-A7F02B3118B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9000"/>
            </a:blip>
            <a:srcRect/>
            <a:stretch/>
          </p:blipFill>
          <p:spPr>
            <a:xfrm flipH="1">
              <a:off x="5627688" y="5657850"/>
              <a:ext cx="2347996" cy="2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59;p2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46C9396F-6896-EBCC-E189-D5B2C0E09A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67000"/>
            </a:blip>
            <a:srcRect/>
            <a:stretch/>
          </p:blipFill>
          <p:spPr>
            <a:xfrm flipH="1">
              <a:off x="6619874" y="5868520"/>
              <a:ext cx="4610099" cy="32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60;p20" descr="A cell phone with a red moped&#10;&#10;Description automatically generated">
              <a:extLst>
                <a:ext uri="{FF2B5EF4-FFF2-40B4-BE49-F238E27FC236}">
                  <a16:creationId xmlns:a16="http://schemas.microsoft.com/office/drawing/2014/main" id="{77EB21A9-2D9E-D2AF-B73C-2ECEA8B5BD8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39840" y="1574800"/>
              <a:ext cx="5394960" cy="4495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064404A-4DFC-FD9A-5E31-AEE71F1123F7}"/>
              </a:ext>
            </a:extLst>
          </p:cNvPr>
          <p:cNvSpPr txBox="1"/>
          <p:nvPr/>
        </p:nvSpPr>
        <p:spPr>
          <a:xfrm>
            <a:off x="453777" y="246848"/>
            <a:ext cx="60977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INTORDUCTION</a:t>
            </a:r>
            <a:endParaRPr lang="en-IN" sz="40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FDEF7-B8B8-06BE-5037-F3D12666E876}"/>
              </a:ext>
            </a:extLst>
          </p:cNvPr>
          <p:cNvSpPr txBox="1"/>
          <p:nvPr/>
        </p:nvSpPr>
        <p:spPr>
          <a:xfrm>
            <a:off x="511296" y="1354813"/>
            <a:ext cx="609771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Content: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Project Focus: Analysis of Zomato's 2024 restaurant data, covering 15 countries and 141 cities.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Objective: Evaluate geographic reach, sales performance, and customer engagement.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Scope: 9,551 restaurants </a:t>
            </a:r>
            <a:r>
              <a:rPr lang="en-GB" sz="2000" b="0" dirty="0" err="1">
                <a:solidFill>
                  <a:schemeClr val="tx1"/>
                </a:solidFill>
              </a:rPr>
              <a:t>analyzed</a:t>
            </a:r>
            <a:r>
              <a:rPr lang="en-GB" sz="2000" b="0" dirty="0">
                <a:solidFill>
                  <a:schemeClr val="tx1"/>
                </a:solidFill>
              </a:rPr>
              <a:t>, with insights on ratings, sales, and online delivery trends.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Goal: Identify growth opportunities and enhance decision-making through data-driven insights.</a:t>
            </a:r>
          </a:p>
          <a:p>
            <a:endParaRPr lang="en-GB" sz="2000" b="0" dirty="0">
              <a:solidFill>
                <a:schemeClr val="tx1"/>
              </a:solidFill>
            </a:endParaRPr>
          </a:p>
          <a:p>
            <a:r>
              <a:rPr lang="en-GB" sz="24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Visuals: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b="0" dirty="0">
                <a:solidFill>
                  <a:schemeClr val="tx1"/>
                </a:solidFill>
              </a:rPr>
              <a:t>Zomato logo or a food-related graphic for a professional touch.</a:t>
            </a:r>
          </a:p>
        </p:txBody>
      </p:sp>
    </p:spTree>
    <p:extLst>
      <p:ext uri="{BB962C8B-B14F-4D97-AF65-F5344CB8AC3E}">
        <p14:creationId xmlns:p14="http://schemas.microsoft.com/office/powerpoint/2010/main" val="82013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2;p21">
            <a:extLst>
              <a:ext uri="{FF2B5EF4-FFF2-40B4-BE49-F238E27FC236}">
                <a16:creationId xmlns:a16="http://schemas.microsoft.com/office/drawing/2014/main" id="{73D89AAB-19C3-ED1A-1CDE-5987BF7E1F9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8400" y="0"/>
            <a:ext cx="5943600" cy="613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8;p21" descr="A person holding a bag and a phone&#10;&#10;Description automatically generated">
            <a:extLst>
              <a:ext uri="{FF2B5EF4-FFF2-40B4-BE49-F238E27FC236}">
                <a16:creationId xmlns:a16="http://schemas.microsoft.com/office/drawing/2014/main" id="{C9F452A6-9FB6-E8D4-0106-32FC5ABA58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361" y="649281"/>
            <a:ext cx="8355949" cy="5989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7EE54-6571-1727-24B7-EA06B63C680B}"/>
              </a:ext>
            </a:extLst>
          </p:cNvPr>
          <p:cNvSpPr txBox="1"/>
          <p:nvPr/>
        </p:nvSpPr>
        <p:spPr>
          <a:xfrm>
            <a:off x="184935" y="139975"/>
            <a:ext cx="69453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OVERVIEW</a:t>
            </a:r>
            <a:endParaRPr lang="en-IN" sz="40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69A03-3F1F-2913-B177-135EDB11CCB4}"/>
              </a:ext>
            </a:extLst>
          </p:cNvPr>
          <p:cNvSpPr txBox="1"/>
          <p:nvPr/>
        </p:nvSpPr>
        <p:spPr>
          <a:xfrm>
            <a:off x="346753" y="735332"/>
            <a:ext cx="590164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GB" b="1" dirty="0"/>
              <a:t> Dataset Summary: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Total Restaurants:</a:t>
            </a:r>
            <a:r>
              <a:rPr lang="en-GB" sz="1200" dirty="0"/>
              <a:t> 9,551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Countries Covered:</a:t>
            </a:r>
            <a:r>
              <a:rPr lang="en-GB" sz="1200" dirty="0"/>
              <a:t> 15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Cities Covered:</a:t>
            </a:r>
            <a:r>
              <a:rPr lang="en-GB" sz="1200" dirty="0"/>
              <a:t> 141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Time Frame:</a:t>
            </a:r>
            <a:r>
              <a:rPr lang="en-GB" sz="1200" dirty="0"/>
              <a:t> Data spans multiple years (2010–2018).</a:t>
            </a:r>
          </a:p>
          <a:p>
            <a:pPr marL="457200" lvl="1"/>
            <a:endParaRPr lang="en-GB" sz="1200" dirty="0"/>
          </a:p>
          <a:p>
            <a:pPr>
              <a:buFont typeface="+mj-lt"/>
              <a:buAutoNum type="arabicPeriod"/>
            </a:pPr>
            <a:r>
              <a:rPr lang="en-GB" b="1" dirty="0"/>
              <a:t> Key Data Points: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Total Sales:</a:t>
            </a:r>
            <a:r>
              <a:rPr lang="en-GB" sz="1200" dirty="0"/>
              <a:t> ₹11M, reflecting the revenue from Zomato restaurants.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Customer Feedback:</a:t>
            </a:r>
            <a:endParaRPr lang="en-GB" sz="1200" dirty="0"/>
          </a:p>
          <a:p>
            <a:pPr marL="1143000" lvl="2" indent="-228600">
              <a:buFont typeface="+mj-lt"/>
              <a:buAutoNum type="arabicPeriod"/>
            </a:pPr>
            <a:r>
              <a:rPr lang="en-GB" sz="1200" dirty="0"/>
              <a:t>Average Rating: 2.89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sz="1200" dirty="0"/>
              <a:t>Average Votes: 157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Pricing Categories:</a:t>
            </a:r>
            <a:r>
              <a:rPr lang="en-GB" sz="1200" dirty="0"/>
              <a:t> Restaurants are distributed into different price buckets, ranging from ₹0 to ₹10,000+.</a:t>
            </a:r>
          </a:p>
          <a:p>
            <a:pPr marL="457200" lvl="1"/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 Geographical Coverage: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sz="1200" dirty="0"/>
              <a:t>India leads with </a:t>
            </a:r>
            <a:r>
              <a:rPr lang="en-GB" sz="1200" b="1" dirty="0"/>
              <a:t>8,652 restaurants</a:t>
            </a:r>
            <a:r>
              <a:rPr lang="en-GB" sz="1200" dirty="0"/>
              <a:t>, followed by other countries like the USA, UK, and Brazil.</a:t>
            </a:r>
          </a:p>
          <a:p>
            <a:pPr marL="457200" lvl="1"/>
            <a:endParaRPr lang="en-GB" sz="1200" dirty="0"/>
          </a:p>
          <a:p>
            <a:pPr>
              <a:buFont typeface="+mj-lt"/>
              <a:buAutoNum type="arabicPeriod"/>
            </a:pPr>
            <a:r>
              <a:rPr lang="en-GB" b="1" dirty="0"/>
              <a:t> Sales Insights:</a:t>
            </a:r>
            <a:endParaRPr lang="en-GB" dirty="0"/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Sales by Day Type:</a:t>
            </a:r>
            <a:endParaRPr lang="en-GB" sz="1200" dirty="0"/>
          </a:p>
          <a:p>
            <a:pPr marL="1143000" lvl="2" indent="-228600">
              <a:buFont typeface="+mj-lt"/>
              <a:buAutoNum type="arabicPeriod"/>
            </a:pPr>
            <a:r>
              <a:rPr lang="en-GB" sz="1200" dirty="0"/>
              <a:t>Weekdays contribute </a:t>
            </a:r>
            <a:r>
              <a:rPr lang="en-GB" sz="1200" b="1" dirty="0"/>
              <a:t>77.91%</a:t>
            </a:r>
            <a:r>
              <a:rPr lang="en-GB" sz="1200" dirty="0"/>
              <a:t> of sales.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GB" sz="1200" dirty="0"/>
              <a:t>Weekends contribute </a:t>
            </a:r>
            <a:r>
              <a:rPr lang="en-GB" sz="1200" b="1" dirty="0"/>
              <a:t>22.09%</a:t>
            </a:r>
            <a:r>
              <a:rPr lang="en-GB" sz="12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200" b="1" dirty="0"/>
              <a:t>Online Delivery:</a:t>
            </a:r>
            <a:r>
              <a:rPr lang="en-GB" sz="1200" dirty="0"/>
              <a:t> Only </a:t>
            </a:r>
            <a:r>
              <a:rPr lang="en-GB" sz="1200" b="1" dirty="0"/>
              <a:t>25.66%</a:t>
            </a:r>
            <a:r>
              <a:rPr lang="en-GB" sz="1200" dirty="0"/>
              <a:t> of restaurants offer online delivery.</a:t>
            </a:r>
          </a:p>
          <a:p>
            <a:pPr marL="457200" lvl="1"/>
            <a:endParaRPr lang="en-GB" sz="1200" dirty="0"/>
          </a:p>
          <a:p>
            <a:r>
              <a:rPr lang="en-GB" b="1" dirty="0"/>
              <a:t>Visuals to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/>
              <a:t>A combination of cards and charts from the dashboard: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dirty="0"/>
              <a:t>Cards:</a:t>
            </a:r>
            <a:r>
              <a:rPr lang="en-GB" sz="1200" dirty="0"/>
              <a:t> Key metrics (e.g., total restaurants, sales, countries, cities).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dirty="0"/>
              <a:t>Bar Chart:</a:t>
            </a:r>
            <a:r>
              <a:rPr lang="en-GB" sz="1200" dirty="0"/>
              <a:t> Country-wise restaurant 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dirty="0"/>
              <a:t>Donut Chart:</a:t>
            </a:r>
            <a:r>
              <a:rPr lang="en-GB" sz="1200" dirty="0"/>
              <a:t> Sales by day type or online delivery availability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83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94;p22">
            <a:extLst>
              <a:ext uri="{FF2B5EF4-FFF2-40B4-BE49-F238E27FC236}">
                <a16:creationId xmlns:a16="http://schemas.microsoft.com/office/drawing/2014/main" id="{AC76B10F-2617-8EE1-0AC9-A2B1EE8C13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53645" y="0"/>
            <a:ext cx="317190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00;p22">
            <a:extLst>
              <a:ext uri="{FF2B5EF4-FFF2-40B4-BE49-F238E27FC236}">
                <a16:creationId xmlns:a16="http://schemas.microsoft.com/office/drawing/2014/main" id="{CAEE6828-E766-731C-DB44-879A2AAD1E5B}"/>
              </a:ext>
            </a:extLst>
          </p:cNvPr>
          <p:cNvGrpSpPr/>
          <p:nvPr/>
        </p:nvGrpSpPr>
        <p:grpSpPr>
          <a:xfrm>
            <a:off x="10760641" y="2365829"/>
            <a:ext cx="685825" cy="3214201"/>
            <a:chOff x="11059391" y="2420023"/>
            <a:chExt cx="668892" cy="3134840"/>
          </a:xfrm>
        </p:grpSpPr>
        <p:sp>
          <p:nvSpPr>
            <p:cNvPr id="4" name="Google Shape;201;p22">
              <a:extLst>
                <a:ext uri="{FF2B5EF4-FFF2-40B4-BE49-F238E27FC236}">
                  <a16:creationId xmlns:a16="http://schemas.microsoft.com/office/drawing/2014/main" id="{B9621253-A798-EBAB-03D7-02AA84C42D31}"/>
                </a:ext>
              </a:extLst>
            </p:cNvPr>
            <p:cNvSpPr/>
            <p:nvPr/>
          </p:nvSpPr>
          <p:spPr>
            <a:xfrm rot="5400000">
              <a:off x="10934570" y="352398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202;p22">
              <a:extLst>
                <a:ext uri="{FF2B5EF4-FFF2-40B4-BE49-F238E27FC236}">
                  <a16:creationId xmlns:a16="http://schemas.microsoft.com/office/drawing/2014/main" id="{D74EACDC-7EFF-8E1E-42F6-BCF3D3646F7D}"/>
                </a:ext>
              </a:extLst>
            </p:cNvPr>
            <p:cNvSpPr/>
            <p:nvPr/>
          </p:nvSpPr>
          <p:spPr>
            <a:xfrm rot="5400000">
              <a:off x="11081233" y="504176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03;p22">
              <a:extLst>
                <a:ext uri="{FF2B5EF4-FFF2-40B4-BE49-F238E27FC236}">
                  <a16:creationId xmlns:a16="http://schemas.microsoft.com/office/drawing/2014/main" id="{27F07EE7-80FF-5C88-FCEA-505EFEE360A3}"/>
                </a:ext>
              </a:extLst>
            </p:cNvPr>
            <p:cNvSpPr/>
            <p:nvPr/>
          </p:nvSpPr>
          <p:spPr>
            <a:xfrm rot="5400000">
              <a:off x="11081802" y="287111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4;p22">
              <a:extLst>
                <a:ext uri="{FF2B5EF4-FFF2-40B4-BE49-F238E27FC236}">
                  <a16:creationId xmlns:a16="http://schemas.microsoft.com/office/drawing/2014/main" id="{CD594D14-027D-4D05-BBE1-C0A5FFC8BEBA}"/>
                </a:ext>
              </a:extLst>
            </p:cNvPr>
            <p:cNvSpPr/>
            <p:nvPr/>
          </p:nvSpPr>
          <p:spPr>
            <a:xfrm rot="5400000">
              <a:off x="11093113" y="416978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205;p22">
              <a:extLst>
                <a:ext uri="{FF2B5EF4-FFF2-40B4-BE49-F238E27FC236}">
                  <a16:creationId xmlns:a16="http://schemas.microsoft.com/office/drawing/2014/main" id="{13A2C07E-9AEC-CB58-B9CB-65D58C56E73A}"/>
                </a:ext>
              </a:extLst>
            </p:cNvPr>
            <p:cNvSpPr/>
            <p:nvPr/>
          </p:nvSpPr>
          <p:spPr>
            <a:xfrm rot="5400000">
              <a:off x="11086918" y="241187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06;p22">
              <a:extLst>
                <a:ext uri="{FF2B5EF4-FFF2-40B4-BE49-F238E27FC236}">
                  <a16:creationId xmlns:a16="http://schemas.microsoft.com/office/drawing/2014/main" id="{00DED805-1D57-8DC2-4C32-8D33C78A1EBC}"/>
                </a:ext>
              </a:extLst>
            </p:cNvPr>
            <p:cNvSpPr/>
            <p:nvPr/>
          </p:nvSpPr>
          <p:spPr>
            <a:xfrm rot="5400000">
              <a:off x="11219643" y="4563687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D4FABC2-8F6F-47A0-C8F6-934C303FF052}"/>
              </a:ext>
            </a:extLst>
          </p:cNvPr>
          <p:cNvSpPr txBox="1"/>
          <p:nvPr/>
        </p:nvSpPr>
        <p:spPr>
          <a:xfrm>
            <a:off x="398124" y="128696"/>
            <a:ext cx="69068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</a:rPr>
              <a:t>COUNTRY –WISE RESTUARANTS</a:t>
            </a:r>
            <a:endParaRPr lang="en-IN" sz="40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398DD-D9AA-4550-81A6-FE8C010E0E57}"/>
              </a:ext>
            </a:extLst>
          </p:cNvPr>
          <p:cNvSpPr txBox="1"/>
          <p:nvPr/>
        </p:nvSpPr>
        <p:spPr>
          <a:xfrm>
            <a:off x="6922214" y="604544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u="sng" dirty="0">
                <a:solidFill>
                  <a:srgbClr val="C00000"/>
                </a:solidFill>
              </a:rPr>
              <a:t>(ANALYSIS)</a:t>
            </a:r>
            <a:endParaRPr lang="en-IN" sz="3200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85EEDE-13AC-4C7A-B3CD-7CAB0272D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969" y="1793863"/>
            <a:ext cx="3024922" cy="2963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FDB701-967D-4CDE-6E22-C107F729BF56}"/>
              </a:ext>
            </a:extLst>
          </p:cNvPr>
          <p:cNvSpPr txBox="1"/>
          <p:nvPr/>
        </p:nvSpPr>
        <p:spPr>
          <a:xfrm>
            <a:off x="215756" y="1210604"/>
            <a:ext cx="59795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Presence: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Zomato operates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15 countries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141 cities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leading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8,652 restaurants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contributing over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total.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Markets: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Countries like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 (434 restaurants)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 (80)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Brazil (60)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notable presence but room for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City-Wise Analysis: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dashboard includes a filter to analyze restaurants at the city level, allowing detailed exploration of key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 Opportunities: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Significant potential exists for expansion in underrepresented regions like Europe, Africa, and Australia.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Zomato's heavy reliance on India highlights its strength but also indicates the need for global diversification.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923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B59DF4-B1F8-8966-9EB8-58055452A40D}"/>
              </a:ext>
            </a:extLst>
          </p:cNvPr>
          <p:cNvSpPr txBox="1"/>
          <p:nvPr/>
        </p:nvSpPr>
        <p:spPr>
          <a:xfrm>
            <a:off x="357026" y="56834"/>
            <a:ext cx="66704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</a:rPr>
              <a:t>Total Restaurants by Year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66CA99-5BBD-46A0-82D9-3308FF60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86" y="847689"/>
            <a:ext cx="3822896" cy="225004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574C1-E553-22EB-52E3-AF06B841A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5" y="3751593"/>
            <a:ext cx="3888563" cy="24615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587248-1182-B8D5-37BB-BD7B320B8E06}"/>
              </a:ext>
            </a:extLst>
          </p:cNvPr>
          <p:cNvSpPr txBox="1"/>
          <p:nvPr/>
        </p:nvSpPr>
        <p:spPr>
          <a:xfrm>
            <a:off x="256329" y="786352"/>
            <a:ext cx="7235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Steady Growth: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total number of restaurants has increased consistently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1,080 in 2010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1,102 in 2018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indicating stable growth over the years.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Peak Years: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Notable growth occurred between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2014 and 2016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effective expansion strategies during this period.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Penetration: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steady addition of restaurants reflects Zomato's ability to onboard partners and expand its footprint globally.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7C66CC1-9B80-E0CE-23EA-489D4C15C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13204" y="1211422"/>
            <a:ext cx="5696750" cy="4428161"/>
          </a:xfrm>
          <a:prstGeom prst="bentConnector3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6A1469-07D0-295B-8E0A-A9DEDF56E5DC}"/>
              </a:ext>
            </a:extLst>
          </p:cNvPr>
          <p:cNvSpPr txBox="1"/>
          <p:nvPr/>
        </p:nvSpPr>
        <p:spPr>
          <a:xfrm>
            <a:off x="4865944" y="4076177"/>
            <a:ext cx="66694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Weekday Dominance: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Weekdays contribute the majority of sales, accounting for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77.91%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showcasing higher customer engagement during workdays.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Weekend Sales: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Weekends make up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22.09%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sales, indicating opportunities to boost sales through weekend-specific promotions or events.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data suggests focusing marketing efforts on weekdays while creating strategies to drive higher weekend traffic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6950182-6548-43E4-2BB0-C4092B62E96E}"/>
              </a:ext>
            </a:extLst>
          </p:cNvPr>
          <p:cNvCxnSpPr>
            <a:cxnSpLocks/>
          </p:cNvCxnSpPr>
          <p:nvPr/>
        </p:nvCxnSpPr>
        <p:spPr>
          <a:xfrm>
            <a:off x="977381" y="3425502"/>
            <a:ext cx="7118278" cy="2900015"/>
          </a:xfrm>
          <a:prstGeom prst="bentConnector3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AFA04BF-DF71-E8DD-3647-0C757B9E9909}"/>
              </a:ext>
            </a:extLst>
          </p:cNvPr>
          <p:cNvSpPr txBox="1"/>
          <p:nvPr/>
        </p:nvSpPr>
        <p:spPr>
          <a:xfrm>
            <a:off x="4865944" y="3368291"/>
            <a:ext cx="51118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</a:rPr>
              <a:t>Total Sales by Day Type</a:t>
            </a:r>
            <a:endParaRPr lang="en-IN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2070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F21B6-DB62-990E-E191-2E089AC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82" y="646331"/>
            <a:ext cx="3859932" cy="22603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60286-C436-F64E-A034-279B09CF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46" y="4034253"/>
            <a:ext cx="3735517" cy="21509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5B1EF-6827-AAF6-DC84-7DB44B5B04D0}"/>
              </a:ext>
            </a:extLst>
          </p:cNvPr>
          <p:cNvSpPr txBox="1"/>
          <p:nvPr/>
        </p:nvSpPr>
        <p:spPr>
          <a:xfrm>
            <a:off x="4354528" y="120731"/>
            <a:ext cx="6872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Restaurants by Price Bucket</a:t>
            </a:r>
            <a:endParaRPr lang="en-IN" sz="36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DDE71-73D1-896F-26E8-184D0FA22EDB}"/>
              </a:ext>
            </a:extLst>
          </p:cNvPr>
          <p:cNvSpPr txBox="1"/>
          <p:nvPr/>
        </p:nvSpPr>
        <p:spPr>
          <a:xfrm>
            <a:off x="1311667" y="4412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E704E-6A1F-142F-444D-09467680D127}"/>
              </a:ext>
            </a:extLst>
          </p:cNvPr>
          <p:cNvSpPr txBox="1"/>
          <p:nvPr/>
        </p:nvSpPr>
        <p:spPr>
          <a:xfrm>
            <a:off x="229182" y="3334052"/>
            <a:ext cx="7964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Availability of Online Delivery</a:t>
            </a:r>
            <a:endParaRPr lang="en-IN" sz="40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24CC3-17C5-7D1F-C062-8713DEDDD397}"/>
              </a:ext>
            </a:extLst>
          </p:cNvPr>
          <p:cNvSpPr txBox="1"/>
          <p:nvPr/>
        </p:nvSpPr>
        <p:spPr>
          <a:xfrm>
            <a:off x="4765494" y="618455"/>
            <a:ext cx="70292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Affordability Focus: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majority of restaurants (3,512) fall in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₹0–₹300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price range, highlighting Zomato's emphasis on budget-friendly options for a wider customer base.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Mid-Range Popularity: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₹301–₹500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the second most common price range (2,562 restaurants), indicating a strong presence in the mid-range dining segment.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High-End Options: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32 restaurants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fall into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₹1,000+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category, showing a potential area for growth in premium dining experiences.</a:t>
            </a:r>
          </a:p>
          <a:p>
            <a:endParaRPr lang="en-IN" sz="1800" b="1" dirty="0">
              <a:solidFill>
                <a:srgbClr val="C0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92DC27-BF6A-661C-7C4D-CC9360B21684}"/>
              </a:ext>
            </a:extLst>
          </p:cNvPr>
          <p:cNvSpPr txBox="1"/>
          <p:nvPr/>
        </p:nvSpPr>
        <p:spPr>
          <a:xfrm>
            <a:off x="229182" y="4034253"/>
            <a:ext cx="7029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Online Delivery: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25.66%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the restaurants offer online delivery, highlighting a significant gap in service availability.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Growth Opportunity: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large percentage of restaurants without online delivery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74.34%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presents an opportunity for Zomato to expand its delivery services.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Strategic Focus: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Expanding online delivery options can increase customer reach and sales, especially in areas where demand for delivery services is growing.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D79670-CC4A-3CEC-59C9-D51A673ACCE9}"/>
              </a:ext>
            </a:extLst>
          </p:cNvPr>
          <p:cNvCxnSpPr>
            <a:cxnSpLocks/>
          </p:cNvCxnSpPr>
          <p:nvPr/>
        </p:nvCxnSpPr>
        <p:spPr>
          <a:xfrm>
            <a:off x="4465829" y="618455"/>
            <a:ext cx="0" cy="2552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E66E69-4CE2-CB1C-FABF-CF3EA522BF4F}"/>
              </a:ext>
            </a:extLst>
          </p:cNvPr>
          <p:cNvCxnSpPr>
            <a:cxnSpLocks/>
          </p:cNvCxnSpPr>
          <p:nvPr/>
        </p:nvCxnSpPr>
        <p:spPr>
          <a:xfrm>
            <a:off x="7464171" y="4041938"/>
            <a:ext cx="0" cy="2413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51548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A4C6E-B1E7-059A-BCA1-A3C6ACA0E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4" y="277402"/>
            <a:ext cx="10520737" cy="60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30735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5;p27">
            <a:extLst>
              <a:ext uri="{FF2B5EF4-FFF2-40B4-BE49-F238E27FC236}">
                <a16:creationId xmlns:a16="http://schemas.microsoft.com/office/drawing/2014/main" id="{F906003C-EF32-F6FB-D94E-76B518B678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8700" y="0"/>
            <a:ext cx="924600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74;p27">
            <a:extLst>
              <a:ext uri="{FF2B5EF4-FFF2-40B4-BE49-F238E27FC236}">
                <a16:creationId xmlns:a16="http://schemas.microsoft.com/office/drawing/2014/main" id="{EA6EE146-C234-961A-32B4-FD1345BF2814}"/>
              </a:ext>
            </a:extLst>
          </p:cNvPr>
          <p:cNvGrpSpPr/>
          <p:nvPr/>
        </p:nvGrpSpPr>
        <p:grpSpPr>
          <a:xfrm>
            <a:off x="7954656" y="1179533"/>
            <a:ext cx="3169920" cy="4183232"/>
            <a:chOff x="8718369" y="924310"/>
            <a:chExt cx="3169920" cy="4183232"/>
          </a:xfrm>
        </p:grpSpPr>
        <p:sp>
          <p:nvSpPr>
            <p:cNvPr id="4" name="Google Shape;375;p27">
              <a:extLst>
                <a:ext uri="{FF2B5EF4-FFF2-40B4-BE49-F238E27FC236}">
                  <a16:creationId xmlns:a16="http://schemas.microsoft.com/office/drawing/2014/main" id="{690322AE-6E66-DBED-EE98-CD290AB1D031}"/>
                </a:ext>
              </a:extLst>
            </p:cNvPr>
            <p:cNvSpPr/>
            <p:nvPr/>
          </p:nvSpPr>
          <p:spPr>
            <a:xfrm>
              <a:off x="9719843" y="457614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76;p27">
              <a:extLst>
                <a:ext uri="{FF2B5EF4-FFF2-40B4-BE49-F238E27FC236}">
                  <a16:creationId xmlns:a16="http://schemas.microsoft.com/office/drawing/2014/main" id="{785B8D5F-A410-D5F0-BAFE-BFA35C833D14}"/>
                </a:ext>
              </a:extLst>
            </p:cNvPr>
            <p:cNvSpPr/>
            <p:nvPr/>
          </p:nvSpPr>
          <p:spPr>
            <a:xfrm>
              <a:off x="11396025" y="457259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77;p27">
              <a:extLst>
                <a:ext uri="{FF2B5EF4-FFF2-40B4-BE49-F238E27FC236}">
                  <a16:creationId xmlns:a16="http://schemas.microsoft.com/office/drawing/2014/main" id="{9EDDEF8B-5ED3-7D69-05B0-7C6AF68F67AE}"/>
                </a:ext>
              </a:extLst>
            </p:cNvPr>
            <p:cNvSpPr/>
            <p:nvPr/>
          </p:nvSpPr>
          <p:spPr>
            <a:xfrm>
              <a:off x="9226948" y="457752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78;p27">
              <a:extLst>
                <a:ext uri="{FF2B5EF4-FFF2-40B4-BE49-F238E27FC236}">
                  <a16:creationId xmlns:a16="http://schemas.microsoft.com/office/drawing/2014/main" id="{763FA0BD-0D61-5648-FE87-9984AD9E11BE}"/>
                </a:ext>
              </a:extLst>
            </p:cNvPr>
            <p:cNvSpPr/>
            <p:nvPr/>
          </p:nvSpPr>
          <p:spPr>
            <a:xfrm>
              <a:off x="10524707" y="456331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79;p27">
              <a:extLst>
                <a:ext uri="{FF2B5EF4-FFF2-40B4-BE49-F238E27FC236}">
                  <a16:creationId xmlns:a16="http://schemas.microsoft.com/office/drawing/2014/main" id="{6B3402C4-F304-7A31-6E2E-AC2E330FA029}"/>
                </a:ext>
              </a:extLst>
            </p:cNvPr>
            <p:cNvSpPr/>
            <p:nvPr/>
          </p:nvSpPr>
          <p:spPr>
            <a:xfrm>
              <a:off x="8753449" y="4593029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380;p27">
              <a:extLst>
                <a:ext uri="{FF2B5EF4-FFF2-40B4-BE49-F238E27FC236}">
                  <a16:creationId xmlns:a16="http://schemas.microsoft.com/office/drawing/2014/main" id="{76A1562A-03C6-80A2-1446-83708682C176}"/>
                </a:ext>
              </a:extLst>
            </p:cNvPr>
            <p:cNvSpPr/>
            <p:nvPr/>
          </p:nvSpPr>
          <p:spPr>
            <a:xfrm>
              <a:off x="11051998" y="443865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81;p27">
              <a:extLst>
                <a:ext uri="{FF2B5EF4-FFF2-40B4-BE49-F238E27FC236}">
                  <a16:creationId xmlns:a16="http://schemas.microsoft.com/office/drawing/2014/main" id="{23DF5B84-45CA-77AB-42EB-634E267A0A82}"/>
                </a:ext>
              </a:extLst>
            </p:cNvPr>
            <p:cNvSpPr/>
            <p:nvPr/>
          </p:nvSpPr>
          <p:spPr>
            <a:xfrm>
              <a:off x="9719843" y="3873280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5">
                <a:alpha val="3137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82;p27">
              <a:extLst>
                <a:ext uri="{FF2B5EF4-FFF2-40B4-BE49-F238E27FC236}">
                  <a16:creationId xmlns:a16="http://schemas.microsoft.com/office/drawing/2014/main" id="{F43FDBB8-9BD2-432B-0B82-9C0067F16F45}"/>
                </a:ext>
              </a:extLst>
            </p:cNvPr>
            <p:cNvSpPr/>
            <p:nvPr/>
          </p:nvSpPr>
          <p:spPr>
            <a:xfrm>
              <a:off x="11396025" y="3869730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83;p27">
              <a:extLst>
                <a:ext uri="{FF2B5EF4-FFF2-40B4-BE49-F238E27FC236}">
                  <a16:creationId xmlns:a16="http://schemas.microsoft.com/office/drawing/2014/main" id="{27892B6A-B8D6-F5B7-6E4C-4C343325507C}"/>
                </a:ext>
              </a:extLst>
            </p:cNvPr>
            <p:cNvSpPr/>
            <p:nvPr/>
          </p:nvSpPr>
          <p:spPr>
            <a:xfrm>
              <a:off x="9226948" y="3874652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84;p27">
              <a:extLst>
                <a:ext uri="{FF2B5EF4-FFF2-40B4-BE49-F238E27FC236}">
                  <a16:creationId xmlns:a16="http://schemas.microsoft.com/office/drawing/2014/main" id="{6CD6487B-96BD-62A9-6CB0-12DB1288AB1E}"/>
                </a:ext>
              </a:extLst>
            </p:cNvPr>
            <p:cNvSpPr/>
            <p:nvPr/>
          </p:nvSpPr>
          <p:spPr>
            <a:xfrm>
              <a:off x="10524707" y="3860447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85;p27">
              <a:extLst>
                <a:ext uri="{FF2B5EF4-FFF2-40B4-BE49-F238E27FC236}">
                  <a16:creationId xmlns:a16="http://schemas.microsoft.com/office/drawing/2014/main" id="{FE0D8B59-DE15-A9E6-DA72-A7106BD8EC95}"/>
                </a:ext>
              </a:extLst>
            </p:cNvPr>
            <p:cNvSpPr/>
            <p:nvPr/>
          </p:nvSpPr>
          <p:spPr>
            <a:xfrm>
              <a:off x="8753449" y="3890161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86;p27">
              <a:extLst>
                <a:ext uri="{FF2B5EF4-FFF2-40B4-BE49-F238E27FC236}">
                  <a16:creationId xmlns:a16="http://schemas.microsoft.com/office/drawing/2014/main" id="{859535CB-645A-135B-5BAD-C3CB789D724D}"/>
                </a:ext>
              </a:extLst>
            </p:cNvPr>
            <p:cNvSpPr/>
            <p:nvPr/>
          </p:nvSpPr>
          <p:spPr>
            <a:xfrm>
              <a:off x="11051998" y="3735782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87;p27">
              <a:extLst>
                <a:ext uri="{FF2B5EF4-FFF2-40B4-BE49-F238E27FC236}">
                  <a16:creationId xmlns:a16="http://schemas.microsoft.com/office/drawing/2014/main" id="{4577123F-EF8D-331C-17B0-0D426D329B3A}"/>
                </a:ext>
              </a:extLst>
            </p:cNvPr>
            <p:cNvSpPr/>
            <p:nvPr/>
          </p:nvSpPr>
          <p:spPr>
            <a:xfrm>
              <a:off x="9719843" y="3170412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88;p27">
              <a:extLst>
                <a:ext uri="{FF2B5EF4-FFF2-40B4-BE49-F238E27FC236}">
                  <a16:creationId xmlns:a16="http://schemas.microsoft.com/office/drawing/2014/main" id="{57879C0C-82BD-EABB-4F76-6B7DB7ABEB58}"/>
                </a:ext>
              </a:extLst>
            </p:cNvPr>
            <p:cNvSpPr/>
            <p:nvPr/>
          </p:nvSpPr>
          <p:spPr>
            <a:xfrm>
              <a:off x="11396025" y="3166862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89;p27">
              <a:extLst>
                <a:ext uri="{FF2B5EF4-FFF2-40B4-BE49-F238E27FC236}">
                  <a16:creationId xmlns:a16="http://schemas.microsoft.com/office/drawing/2014/main" id="{2B02FEF6-E904-2615-0A2A-D9FDF3180CB9}"/>
                </a:ext>
              </a:extLst>
            </p:cNvPr>
            <p:cNvSpPr/>
            <p:nvPr/>
          </p:nvSpPr>
          <p:spPr>
            <a:xfrm>
              <a:off x="9226948" y="3171784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90;p27">
              <a:extLst>
                <a:ext uri="{FF2B5EF4-FFF2-40B4-BE49-F238E27FC236}">
                  <a16:creationId xmlns:a16="http://schemas.microsoft.com/office/drawing/2014/main" id="{1A831827-CCD1-5E30-5737-EDB2F7E252E3}"/>
                </a:ext>
              </a:extLst>
            </p:cNvPr>
            <p:cNvSpPr/>
            <p:nvPr/>
          </p:nvSpPr>
          <p:spPr>
            <a:xfrm>
              <a:off x="10524707" y="3157579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91;p27">
              <a:extLst>
                <a:ext uri="{FF2B5EF4-FFF2-40B4-BE49-F238E27FC236}">
                  <a16:creationId xmlns:a16="http://schemas.microsoft.com/office/drawing/2014/main" id="{84ED1974-B3AA-9EC2-4F95-16C56492871A}"/>
                </a:ext>
              </a:extLst>
            </p:cNvPr>
            <p:cNvSpPr/>
            <p:nvPr/>
          </p:nvSpPr>
          <p:spPr>
            <a:xfrm>
              <a:off x="8753449" y="3187293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92;p27">
              <a:extLst>
                <a:ext uri="{FF2B5EF4-FFF2-40B4-BE49-F238E27FC236}">
                  <a16:creationId xmlns:a16="http://schemas.microsoft.com/office/drawing/2014/main" id="{2D126B6F-95A5-53AD-6C38-135A6B0E18F0}"/>
                </a:ext>
              </a:extLst>
            </p:cNvPr>
            <p:cNvSpPr/>
            <p:nvPr/>
          </p:nvSpPr>
          <p:spPr>
            <a:xfrm>
              <a:off x="11051998" y="3032914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93;p27">
              <a:extLst>
                <a:ext uri="{FF2B5EF4-FFF2-40B4-BE49-F238E27FC236}">
                  <a16:creationId xmlns:a16="http://schemas.microsoft.com/office/drawing/2014/main" id="{3B71AE95-A85B-7EF8-BB14-D5B3CAEF2904}"/>
                </a:ext>
              </a:extLst>
            </p:cNvPr>
            <p:cNvSpPr/>
            <p:nvPr/>
          </p:nvSpPr>
          <p:spPr>
            <a:xfrm>
              <a:off x="9719843" y="2467544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94;p27">
              <a:extLst>
                <a:ext uri="{FF2B5EF4-FFF2-40B4-BE49-F238E27FC236}">
                  <a16:creationId xmlns:a16="http://schemas.microsoft.com/office/drawing/2014/main" id="{081751F2-2414-D5F7-4B85-148E00CB196A}"/>
                </a:ext>
              </a:extLst>
            </p:cNvPr>
            <p:cNvSpPr/>
            <p:nvPr/>
          </p:nvSpPr>
          <p:spPr>
            <a:xfrm>
              <a:off x="11396025" y="2463994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95;p27">
              <a:extLst>
                <a:ext uri="{FF2B5EF4-FFF2-40B4-BE49-F238E27FC236}">
                  <a16:creationId xmlns:a16="http://schemas.microsoft.com/office/drawing/2014/main" id="{741F99C6-846C-E10B-F240-23C953D3E164}"/>
                </a:ext>
              </a:extLst>
            </p:cNvPr>
            <p:cNvSpPr/>
            <p:nvPr/>
          </p:nvSpPr>
          <p:spPr>
            <a:xfrm>
              <a:off x="9226948" y="2468916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96;p27">
              <a:extLst>
                <a:ext uri="{FF2B5EF4-FFF2-40B4-BE49-F238E27FC236}">
                  <a16:creationId xmlns:a16="http://schemas.microsoft.com/office/drawing/2014/main" id="{98CDF594-55FC-A9C6-5AAD-63C53850FA4C}"/>
                </a:ext>
              </a:extLst>
            </p:cNvPr>
            <p:cNvSpPr/>
            <p:nvPr/>
          </p:nvSpPr>
          <p:spPr>
            <a:xfrm>
              <a:off x="10524707" y="2454711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97;p27">
              <a:extLst>
                <a:ext uri="{FF2B5EF4-FFF2-40B4-BE49-F238E27FC236}">
                  <a16:creationId xmlns:a16="http://schemas.microsoft.com/office/drawing/2014/main" id="{CF721E1A-FFA5-8F2F-4AF6-A5F2ADCEC295}"/>
                </a:ext>
              </a:extLst>
            </p:cNvPr>
            <p:cNvSpPr/>
            <p:nvPr/>
          </p:nvSpPr>
          <p:spPr>
            <a:xfrm>
              <a:off x="8753449" y="2484425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98;p27">
              <a:extLst>
                <a:ext uri="{FF2B5EF4-FFF2-40B4-BE49-F238E27FC236}">
                  <a16:creationId xmlns:a16="http://schemas.microsoft.com/office/drawing/2014/main" id="{8F943652-1BEA-0C60-7B7B-32F5A5C5689F}"/>
                </a:ext>
              </a:extLst>
            </p:cNvPr>
            <p:cNvSpPr/>
            <p:nvPr/>
          </p:nvSpPr>
          <p:spPr>
            <a:xfrm>
              <a:off x="11051998" y="2330046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99;p27">
              <a:extLst>
                <a:ext uri="{FF2B5EF4-FFF2-40B4-BE49-F238E27FC236}">
                  <a16:creationId xmlns:a16="http://schemas.microsoft.com/office/drawing/2014/main" id="{00246AFA-E296-1EFF-1F90-783E39D32A34}"/>
                </a:ext>
              </a:extLst>
            </p:cNvPr>
            <p:cNvSpPr/>
            <p:nvPr/>
          </p:nvSpPr>
          <p:spPr>
            <a:xfrm>
              <a:off x="9719843" y="1764676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0;p27">
              <a:extLst>
                <a:ext uri="{FF2B5EF4-FFF2-40B4-BE49-F238E27FC236}">
                  <a16:creationId xmlns:a16="http://schemas.microsoft.com/office/drawing/2014/main" id="{48EEB8AB-0811-948E-F8BD-DF8F57F838C5}"/>
                </a:ext>
              </a:extLst>
            </p:cNvPr>
            <p:cNvSpPr/>
            <p:nvPr/>
          </p:nvSpPr>
          <p:spPr>
            <a:xfrm>
              <a:off x="11396025" y="1761126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01;p27">
              <a:extLst>
                <a:ext uri="{FF2B5EF4-FFF2-40B4-BE49-F238E27FC236}">
                  <a16:creationId xmlns:a16="http://schemas.microsoft.com/office/drawing/2014/main" id="{E6ED61CE-6763-9A08-0865-9ACDE53E1720}"/>
                </a:ext>
              </a:extLst>
            </p:cNvPr>
            <p:cNvSpPr/>
            <p:nvPr/>
          </p:nvSpPr>
          <p:spPr>
            <a:xfrm>
              <a:off x="9226948" y="1766048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02;p27">
              <a:extLst>
                <a:ext uri="{FF2B5EF4-FFF2-40B4-BE49-F238E27FC236}">
                  <a16:creationId xmlns:a16="http://schemas.microsoft.com/office/drawing/2014/main" id="{3186F078-C4B8-D0BE-7DDD-A9858109B1BF}"/>
                </a:ext>
              </a:extLst>
            </p:cNvPr>
            <p:cNvSpPr/>
            <p:nvPr/>
          </p:nvSpPr>
          <p:spPr>
            <a:xfrm>
              <a:off x="10524707" y="1751843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403;p27">
              <a:extLst>
                <a:ext uri="{FF2B5EF4-FFF2-40B4-BE49-F238E27FC236}">
                  <a16:creationId xmlns:a16="http://schemas.microsoft.com/office/drawing/2014/main" id="{D63AE563-50FA-53B3-1CCD-348DD2C412F3}"/>
                </a:ext>
              </a:extLst>
            </p:cNvPr>
            <p:cNvSpPr/>
            <p:nvPr/>
          </p:nvSpPr>
          <p:spPr>
            <a:xfrm>
              <a:off x="8753449" y="1781557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  <a:sym typeface="Calibri"/>
              </a:endParaRPr>
            </a:p>
          </p:txBody>
        </p:sp>
        <p:sp>
          <p:nvSpPr>
            <p:cNvPr id="33" name="Google Shape;404;p27">
              <a:extLst>
                <a:ext uri="{FF2B5EF4-FFF2-40B4-BE49-F238E27FC236}">
                  <a16:creationId xmlns:a16="http://schemas.microsoft.com/office/drawing/2014/main" id="{109FB807-ACDC-76E3-FAAD-6E20E4F61FE1}"/>
                </a:ext>
              </a:extLst>
            </p:cNvPr>
            <p:cNvSpPr/>
            <p:nvPr/>
          </p:nvSpPr>
          <p:spPr>
            <a:xfrm>
              <a:off x="11051998" y="1627178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05;p27">
              <a:extLst>
                <a:ext uri="{FF2B5EF4-FFF2-40B4-BE49-F238E27FC236}">
                  <a16:creationId xmlns:a16="http://schemas.microsoft.com/office/drawing/2014/main" id="{0F6719C2-4B96-590F-C4DF-26D776D565AE}"/>
                </a:ext>
              </a:extLst>
            </p:cNvPr>
            <p:cNvSpPr/>
            <p:nvPr/>
          </p:nvSpPr>
          <p:spPr>
            <a:xfrm>
              <a:off x="9719843" y="1061808"/>
              <a:ext cx="793785" cy="518645"/>
            </a:xfrm>
            <a:custGeom>
              <a:avLst/>
              <a:gdLst/>
              <a:ahLst/>
              <a:cxnLst/>
              <a:rect l="l" t="t" r="r" b="b"/>
              <a:pathLst>
                <a:path w="793785" h="518645" extrusionOk="0">
                  <a:moveTo>
                    <a:pt x="280968" y="516784"/>
                  </a:moveTo>
                  <a:cubicBezTo>
                    <a:pt x="287790" y="470409"/>
                    <a:pt x="294343" y="426253"/>
                    <a:pt x="300795" y="382063"/>
                  </a:cubicBezTo>
                  <a:cubicBezTo>
                    <a:pt x="309600" y="321675"/>
                    <a:pt x="318370" y="261321"/>
                    <a:pt x="327108" y="200934"/>
                  </a:cubicBezTo>
                  <a:cubicBezTo>
                    <a:pt x="328922" y="188366"/>
                    <a:pt x="329897" y="175529"/>
                    <a:pt x="316488" y="168371"/>
                  </a:cubicBezTo>
                  <a:cubicBezTo>
                    <a:pt x="302879" y="161079"/>
                    <a:pt x="291655" y="167867"/>
                    <a:pt x="281506" y="176671"/>
                  </a:cubicBezTo>
                  <a:cubicBezTo>
                    <a:pt x="238492" y="213905"/>
                    <a:pt x="214834" y="261960"/>
                    <a:pt x="205929" y="317172"/>
                  </a:cubicBezTo>
                  <a:cubicBezTo>
                    <a:pt x="196386" y="376283"/>
                    <a:pt x="188522" y="435696"/>
                    <a:pt x="180625" y="495075"/>
                  </a:cubicBezTo>
                  <a:cubicBezTo>
                    <a:pt x="178474" y="511205"/>
                    <a:pt x="172392" y="518363"/>
                    <a:pt x="154884" y="517994"/>
                  </a:cubicBezTo>
                  <a:cubicBezTo>
                    <a:pt x="104040" y="516985"/>
                    <a:pt x="53163" y="517624"/>
                    <a:pt x="0" y="517624"/>
                  </a:cubicBezTo>
                  <a:cubicBezTo>
                    <a:pt x="706" y="510399"/>
                    <a:pt x="1109" y="504014"/>
                    <a:pt x="1983" y="497730"/>
                  </a:cubicBezTo>
                  <a:cubicBezTo>
                    <a:pt x="18785" y="377459"/>
                    <a:pt x="36259" y="257255"/>
                    <a:pt x="52020" y="136850"/>
                  </a:cubicBezTo>
                  <a:cubicBezTo>
                    <a:pt x="56153" y="105362"/>
                    <a:pt x="55347" y="73169"/>
                    <a:pt x="56053" y="41278"/>
                  </a:cubicBezTo>
                  <a:cubicBezTo>
                    <a:pt x="56288" y="29987"/>
                    <a:pt x="59312" y="23233"/>
                    <a:pt x="71679" y="22258"/>
                  </a:cubicBezTo>
                  <a:cubicBezTo>
                    <a:pt x="121346" y="18461"/>
                    <a:pt x="171014" y="14294"/>
                    <a:pt x="220682" y="10362"/>
                  </a:cubicBezTo>
                  <a:cubicBezTo>
                    <a:pt x="222765" y="10194"/>
                    <a:pt x="224916" y="10900"/>
                    <a:pt x="229318" y="11505"/>
                  </a:cubicBezTo>
                  <a:lnTo>
                    <a:pt x="229318" y="147973"/>
                  </a:lnTo>
                  <a:cubicBezTo>
                    <a:pt x="237148" y="136716"/>
                    <a:pt x="245986" y="124047"/>
                    <a:pt x="254790" y="111378"/>
                  </a:cubicBezTo>
                  <a:cubicBezTo>
                    <a:pt x="280061" y="74950"/>
                    <a:pt x="311649" y="45244"/>
                    <a:pt x="349656" y="22493"/>
                  </a:cubicBezTo>
                  <a:cubicBezTo>
                    <a:pt x="358259" y="17352"/>
                    <a:pt x="367400" y="12849"/>
                    <a:pt x="376742" y="9220"/>
                  </a:cubicBezTo>
                  <a:cubicBezTo>
                    <a:pt x="448051" y="-18471"/>
                    <a:pt x="506052" y="18024"/>
                    <a:pt x="511832" y="94407"/>
                  </a:cubicBezTo>
                  <a:cubicBezTo>
                    <a:pt x="512941" y="109261"/>
                    <a:pt x="512000" y="124282"/>
                    <a:pt x="515562" y="140681"/>
                  </a:cubicBezTo>
                  <a:cubicBezTo>
                    <a:pt x="526719" y="126533"/>
                    <a:pt x="536901" y="111445"/>
                    <a:pt x="549201" y="98373"/>
                  </a:cubicBezTo>
                  <a:cubicBezTo>
                    <a:pt x="572489" y="73606"/>
                    <a:pt x="595071" y="47596"/>
                    <a:pt x="621484" y="26560"/>
                  </a:cubicBezTo>
                  <a:cubicBezTo>
                    <a:pt x="650586" y="3372"/>
                    <a:pt x="686644" y="-2441"/>
                    <a:pt x="723542" y="3137"/>
                  </a:cubicBezTo>
                  <a:cubicBezTo>
                    <a:pt x="769647" y="10093"/>
                    <a:pt x="796464" y="39833"/>
                    <a:pt x="793574" y="86342"/>
                  </a:cubicBezTo>
                  <a:cubicBezTo>
                    <a:pt x="790112" y="142126"/>
                    <a:pt x="784097" y="197876"/>
                    <a:pt x="776099" y="253223"/>
                  </a:cubicBezTo>
                  <a:cubicBezTo>
                    <a:pt x="764573" y="332967"/>
                    <a:pt x="750291" y="412307"/>
                    <a:pt x="737118" y="491849"/>
                  </a:cubicBezTo>
                  <a:cubicBezTo>
                    <a:pt x="733455" y="514028"/>
                    <a:pt x="730195" y="517456"/>
                    <a:pt x="708050" y="517758"/>
                  </a:cubicBezTo>
                  <a:cubicBezTo>
                    <a:pt x="666615" y="518363"/>
                    <a:pt x="625181" y="517758"/>
                    <a:pt x="583780" y="518632"/>
                  </a:cubicBezTo>
                  <a:cubicBezTo>
                    <a:pt x="568691" y="518968"/>
                    <a:pt x="566104" y="513121"/>
                    <a:pt x="567986" y="499545"/>
                  </a:cubicBezTo>
                  <a:cubicBezTo>
                    <a:pt x="581293" y="403066"/>
                    <a:pt x="594063" y="306486"/>
                    <a:pt x="606933" y="209940"/>
                  </a:cubicBezTo>
                  <a:cubicBezTo>
                    <a:pt x="607908" y="202715"/>
                    <a:pt x="608714" y="195490"/>
                    <a:pt x="609017" y="188231"/>
                  </a:cubicBezTo>
                  <a:cubicBezTo>
                    <a:pt x="609991" y="165616"/>
                    <a:pt x="601254" y="159768"/>
                    <a:pt x="580352" y="169514"/>
                  </a:cubicBezTo>
                  <a:cubicBezTo>
                    <a:pt x="551015" y="183191"/>
                    <a:pt x="532835" y="207924"/>
                    <a:pt x="517444" y="235009"/>
                  </a:cubicBezTo>
                  <a:cubicBezTo>
                    <a:pt x="490762" y="282022"/>
                    <a:pt x="484747" y="334378"/>
                    <a:pt x="478328" y="386734"/>
                  </a:cubicBezTo>
                  <a:cubicBezTo>
                    <a:pt x="473489" y="426186"/>
                    <a:pt x="467407" y="465470"/>
                    <a:pt x="462265" y="504854"/>
                  </a:cubicBezTo>
                  <a:cubicBezTo>
                    <a:pt x="461257" y="512617"/>
                    <a:pt x="459308" y="516985"/>
                    <a:pt x="450235" y="516918"/>
                  </a:cubicBezTo>
                  <a:cubicBezTo>
                    <a:pt x="394855" y="516616"/>
                    <a:pt x="339474" y="516784"/>
                    <a:pt x="281036" y="516784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06;p27">
              <a:extLst>
                <a:ext uri="{FF2B5EF4-FFF2-40B4-BE49-F238E27FC236}">
                  <a16:creationId xmlns:a16="http://schemas.microsoft.com/office/drawing/2014/main" id="{FEFC16F7-AF15-F6C7-164D-B8CFAC24F379}"/>
                </a:ext>
              </a:extLst>
            </p:cNvPr>
            <p:cNvSpPr/>
            <p:nvPr/>
          </p:nvSpPr>
          <p:spPr>
            <a:xfrm>
              <a:off x="11396025" y="1058258"/>
              <a:ext cx="492264" cy="533941"/>
            </a:xfrm>
            <a:custGeom>
              <a:avLst/>
              <a:gdLst/>
              <a:ahLst/>
              <a:cxnLst/>
              <a:rect l="l" t="t" r="r" b="b"/>
              <a:pathLst>
                <a:path w="492264" h="533941" extrusionOk="0">
                  <a:moveTo>
                    <a:pt x="263042" y="100"/>
                  </a:moveTo>
                  <a:cubicBezTo>
                    <a:pt x="400048" y="-3327"/>
                    <a:pt x="488730" y="81457"/>
                    <a:pt x="492091" y="204484"/>
                  </a:cubicBezTo>
                  <a:cubicBezTo>
                    <a:pt x="494914" y="308389"/>
                    <a:pt x="463594" y="398550"/>
                    <a:pt x="385094" y="469288"/>
                  </a:cubicBezTo>
                  <a:cubicBezTo>
                    <a:pt x="308072" y="538648"/>
                    <a:pt x="186961" y="554073"/>
                    <a:pt x="101672" y="506455"/>
                  </a:cubicBezTo>
                  <a:cubicBezTo>
                    <a:pt x="38798" y="471372"/>
                    <a:pt x="9562" y="414042"/>
                    <a:pt x="2303" y="345993"/>
                  </a:cubicBezTo>
                  <a:cubicBezTo>
                    <a:pt x="-10870" y="222798"/>
                    <a:pt x="32514" y="121850"/>
                    <a:pt x="131244" y="46273"/>
                  </a:cubicBezTo>
                  <a:cubicBezTo>
                    <a:pt x="174023" y="13509"/>
                    <a:pt x="223892" y="67"/>
                    <a:pt x="263109" y="100"/>
                  </a:cubicBezTo>
                  <a:close/>
                  <a:moveTo>
                    <a:pt x="171906" y="303516"/>
                  </a:moveTo>
                  <a:cubicBezTo>
                    <a:pt x="177585" y="326065"/>
                    <a:pt x="180979" y="349588"/>
                    <a:pt x="189582" y="370961"/>
                  </a:cubicBezTo>
                  <a:cubicBezTo>
                    <a:pt x="199730" y="396198"/>
                    <a:pt x="223489" y="403053"/>
                    <a:pt x="246273" y="388133"/>
                  </a:cubicBezTo>
                  <a:cubicBezTo>
                    <a:pt x="258875" y="379866"/>
                    <a:pt x="271073" y="368071"/>
                    <a:pt x="278365" y="355032"/>
                  </a:cubicBezTo>
                  <a:cubicBezTo>
                    <a:pt x="309954" y="298610"/>
                    <a:pt x="314591" y="238424"/>
                    <a:pt x="297486" y="176457"/>
                  </a:cubicBezTo>
                  <a:cubicBezTo>
                    <a:pt x="292378" y="157975"/>
                    <a:pt x="279777" y="146784"/>
                    <a:pt x="260555" y="144533"/>
                  </a:cubicBezTo>
                  <a:cubicBezTo>
                    <a:pt x="241467" y="142315"/>
                    <a:pt x="226950" y="150279"/>
                    <a:pt x="216634" y="166376"/>
                  </a:cubicBezTo>
                  <a:cubicBezTo>
                    <a:pt x="190086" y="207911"/>
                    <a:pt x="175535" y="253076"/>
                    <a:pt x="171939" y="303516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407;p27">
              <a:extLst>
                <a:ext uri="{FF2B5EF4-FFF2-40B4-BE49-F238E27FC236}">
                  <a16:creationId xmlns:a16="http://schemas.microsoft.com/office/drawing/2014/main" id="{CCEA4EB0-ACE8-4BD7-88BE-A3601AFE154D}"/>
                </a:ext>
              </a:extLst>
            </p:cNvPr>
            <p:cNvSpPr/>
            <p:nvPr/>
          </p:nvSpPr>
          <p:spPr>
            <a:xfrm>
              <a:off x="9226948" y="1063180"/>
              <a:ext cx="485200" cy="530022"/>
            </a:xfrm>
            <a:custGeom>
              <a:avLst/>
              <a:gdLst/>
              <a:ahLst/>
              <a:cxnLst/>
              <a:rect l="l" t="t" r="r" b="b"/>
              <a:pathLst>
                <a:path w="485200" h="530022" extrusionOk="0">
                  <a:moveTo>
                    <a:pt x="485200" y="223253"/>
                  </a:moveTo>
                  <a:cubicBezTo>
                    <a:pt x="484125" y="348766"/>
                    <a:pt x="431970" y="445413"/>
                    <a:pt x="319496" y="503751"/>
                  </a:cubicBezTo>
                  <a:cubicBezTo>
                    <a:pt x="254739" y="537355"/>
                    <a:pt x="185111" y="537994"/>
                    <a:pt x="117666" y="509833"/>
                  </a:cubicBezTo>
                  <a:cubicBezTo>
                    <a:pt x="50255" y="481706"/>
                    <a:pt x="16281" y="426763"/>
                    <a:pt x="4620" y="356226"/>
                  </a:cubicBezTo>
                  <a:cubicBezTo>
                    <a:pt x="-17021" y="225370"/>
                    <a:pt x="38460" y="100495"/>
                    <a:pt x="148112" y="34328"/>
                  </a:cubicBezTo>
                  <a:cubicBezTo>
                    <a:pt x="238408" y="-20145"/>
                    <a:pt x="361064" y="-8720"/>
                    <a:pt x="429887" y="61010"/>
                  </a:cubicBezTo>
                  <a:cubicBezTo>
                    <a:pt x="470582" y="102209"/>
                    <a:pt x="484192" y="153691"/>
                    <a:pt x="485133" y="209777"/>
                  </a:cubicBezTo>
                  <a:cubicBezTo>
                    <a:pt x="485200" y="214247"/>
                    <a:pt x="485133" y="218750"/>
                    <a:pt x="485133" y="223219"/>
                  </a:cubicBezTo>
                  <a:close/>
                  <a:moveTo>
                    <a:pt x="306759" y="223824"/>
                  </a:moveTo>
                  <a:cubicBezTo>
                    <a:pt x="305281" y="213642"/>
                    <a:pt x="303668" y="195764"/>
                    <a:pt x="299837" y="178391"/>
                  </a:cubicBezTo>
                  <a:cubicBezTo>
                    <a:pt x="295267" y="157623"/>
                    <a:pt x="283001" y="143274"/>
                    <a:pt x="260587" y="140048"/>
                  </a:cubicBezTo>
                  <a:cubicBezTo>
                    <a:pt x="239550" y="137023"/>
                    <a:pt x="224764" y="147273"/>
                    <a:pt x="213977" y="163638"/>
                  </a:cubicBezTo>
                  <a:cubicBezTo>
                    <a:pt x="173920" y="224530"/>
                    <a:pt x="165956" y="290563"/>
                    <a:pt x="185884" y="359788"/>
                  </a:cubicBezTo>
                  <a:cubicBezTo>
                    <a:pt x="194520" y="389764"/>
                    <a:pt x="229233" y="400181"/>
                    <a:pt x="253698" y="380254"/>
                  </a:cubicBezTo>
                  <a:cubicBezTo>
                    <a:pt x="265426" y="370710"/>
                    <a:pt x="274768" y="357067"/>
                    <a:pt x="282161" y="343625"/>
                  </a:cubicBezTo>
                  <a:cubicBezTo>
                    <a:pt x="301315" y="308911"/>
                    <a:pt x="305247" y="270367"/>
                    <a:pt x="306759" y="223791"/>
                  </a:cubicBezTo>
                  <a:close/>
                </a:path>
              </a:pathLst>
            </a:custGeom>
            <a:solidFill>
              <a:schemeClr val="accent5">
                <a:alpha val="3137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408;p27">
              <a:extLst>
                <a:ext uri="{FF2B5EF4-FFF2-40B4-BE49-F238E27FC236}">
                  <a16:creationId xmlns:a16="http://schemas.microsoft.com/office/drawing/2014/main" id="{35A00371-0D3B-C59F-3D7C-73AE4FB96BA1}"/>
                </a:ext>
              </a:extLst>
            </p:cNvPr>
            <p:cNvSpPr/>
            <p:nvPr/>
          </p:nvSpPr>
          <p:spPr>
            <a:xfrm>
              <a:off x="10524707" y="1048975"/>
              <a:ext cx="489008" cy="532002"/>
            </a:xfrm>
            <a:custGeom>
              <a:avLst/>
              <a:gdLst/>
              <a:ahLst/>
              <a:cxnLst/>
              <a:rect l="l" t="t" r="r" b="b"/>
              <a:pathLst>
                <a:path w="489008" h="532002" extrusionOk="0">
                  <a:moveTo>
                    <a:pt x="288799" y="525382"/>
                  </a:moveTo>
                  <a:cubicBezTo>
                    <a:pt x="292765" y="500717"/>
                    <a:pt x="296327" y="478403"/>
                    <a:pt x="299687" y="457602"/>
                  </a:cubicBezTo>
                  <a:cubicBezTo>
                    <a:pt x="292294" y="464020"/>
                    <a:pt x="284162" y="470741"/>
                    <a:pt x="276433" y="477933"/>
                  </a:cubicBezTo>
                  <a:cubicBezTo>
                    <a:pt x="229857" y="521047"/>
                    <a:pt x="173603" y="536808"/>
                    <a:pt x="112173" y="530759"/>
                  </a:cubicBezTo>
                  <a:cubicBezTo>
                    <a:pt x="41267" y="523769"/>
                    <a:pt x="-3931" y="464726"/>
                    <a:pt x="270" y="389989"/>
                  </a:cubicBezTo>
                  <a:cubicBezTo>
                    <a:pt x="5579" y="295359"/>
                    <a:pt x="66437" y="229494"/>
                    <a:pt x="167050" y="216690"/>
                  </a:cubicBezTo>
                  <a:cubicBezTo>
                    <a:pt x="215003" y="210608"/>
                    <a:pt x="264167" y="212590"/>
                    <a:pt x="312726" y="213330"/>
                  </a:cubicBezTo>
                  <a:cubicBezTo>
                    <a:pt x="331175" y="213599"/>
                    <a:pt x="335644" y="206239"/>
                    <a:pt x="337022" y="190680"/>
                  </a:cubicBezTo>
                  <a:cubicBezTo>
                    <a:pt x="340181" y="155026"/>
                    <a:pt x="318170" y="129049"/>
                    <a:pt x="280062" y="125857"/>
                  </a:cubicBezTo>
                  <a:cubicBezTo>
                    <a:pt x="236174" y="122160"/>
                    <a:pt x="194370" y="131805"/>
                    <a:pt x="153843" y="147767"/>
                  </a:cubicBezTo>
                  <a:cubicBezTo>
                    <a:pt x="138351" y="153850"/>
                    <a:pt x="123229" y="160873"/>
                    <a:pt x="105620" y="168434"/>
                  </a:cubicBezTo>
                  <a:cubicBezTo>
                    <a:pt x="95371" y="136644"/>
                    <a:pt x="84618" y="106198"/>
                    <a:pt x="76351" y="75080"/>
                  </a:cubicBezTo>
                  <a:cubicBezTo>
                    <a:pt x="74771" y="69065"/>
                    <a:pt x="81055" y="56564"/>
                    <a:pt x="86970" y="53641"/>
                  </a:cubicBezTo>
                  <a:cubicBezTo>
                    <a:pt x="178005" y="8610"/>
                    <a:pt x="273207" y="-14409"/>
                    <a:pt x="374491" y="9753"/>
                  </a:cubicBezTo>
                  <a:cubicBezTo>
                    <a:pt x="454806" y="28908"/>
                    <a:pt x="494594" y="83414"/>
                    <a:pt x="488377" y="167695"/>
                  </a:cubicBezTo>
                  <a:cubicBezTo>
                    <a:pt x="483168" y="238533"/>
                    <a:pt x="472986" y="308969"/>
                    <a:pt x="465526" y="379639"/>
                  </a:cubicBezTo>
                  <a:cubicBezTo>
                    <a:pt x="461225" y="420200"/>
                    <a:pt x="457696" y="460861"/>
                    <a:pt x="454369" y="501523"/>
                  </a:cubicBezTo>
                  <a:cubicBezTo>
                    <a:pt x="452689" y="522257"/>
                    <a:pt x="450034" y="525382"/>
                    <a:pt x="429065" y="525382"/>
                  </a:cubicBezTo>
                  <a:cubicBezTo>
                    <a:pt x="383262" y="525416"/>
                    <a:pt x="337492" y="525382"/>
                    <a:pt x="288866" y="525382"/>
                  </a:cubicBezTo>
                  <a:close/>
                  <a:moveTo>
                    <a:pt x="322908" y="299593"/>
                  </a:moveTo>
                  <a:cubicBezTo>
                    <a:pt x="284263" y="291897"/>
                    <a:pt x="247701" y="288839"/>
                    <a:pt x="211038" y="297106"/>
                  </a:cubicBezTo>
                  <a:cubicBezTo>
                    <a:pt x="187582" y="302416"/>
                    <a:pt x="166814" y="313270"/>
                    <a:pt x="151121" y="331954"/>
                  </a:cubicBezTo>
                  <a:cubicBezTo>
                    <a:pt x="119633" y="369490"/>
                    <a:pt x="138385" y="422014"/>
                    <a:pt x="186204" y="431625"/>
                  </a:cubicBezTo>
                  <a:cubicBezTo>
                    <a:pt x="209963" y="436397"/>
                    <a:pt x="232041" y="432398"/>
                    <a:pt x="252237" y="419662"/>
                  </a:cubicBezTo>
                  <a:cubicBezTo>
                    <a:pt x="295621" y="392274"/>
                    <a:pt x="316086" y="351109"/>
                    <a:pt x="322908" y="299593"/>
                  </a:cubicBez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409;p27">
              <a:extLst>
                <a:ext uri="{FF2B5EF4-FFF2-40B4-BE49-F238E27FC236}">
                  <a16:creationId xmlns:a16="http://schemas.microsoft.com/office/drawing/2014/main" id="{719671A0-85C3-DC5F-E2D7-BC3245B06E5C}"/>
                </a:ext>
              </a:extLst>
            </p:cNvPr>
            <p:cNvSpPr/>
            <p:nvPr/>
          </p:nvSpPr>
          <p:spPr>
            <a:xfrm>
              <a:off x="8718369" y="1067410"/>
              <a:ext cx="478841" cy="495132"/>
            </a:xfrm>
            <a:custGeom>
              <a:avLst/>
              <a:gdLst/>
              <a:ahLst/>
              <a:cxnLst/>
              <a:rect l="l" t="t" r="r" b="b"/>
              <a:pathLst>
                <a:path w="478841" h="495132" extrusionOk="0">
                  <a:moveTo>
                    <a:pt x="232200" y="149406"/>
                  </a:moveTo>
                  <a:lnTo>
                    <a:pt x="54297" y="149406"/>
                  </a:lnTo>
                  <a:cubicBezTo>
                    <a:pt x="61891" y="98495"/>
                    <a:pt x="69184" y="49634"/>
                    <a:pt x="76577" y="0"/>
                  </a:cubicBezTo>
                  <a:lnTo>
                    <a:pt x="478522" y="0"/>
                  </a:lnTo>
                  <a:cubicBezTo>
                    <a:pt x="478522" y="23893"/>
                    <a:pt x="479395" y="46744"/>
                    <a:pt x="478253" y="69461"/>
                  </a:cubicBezTo>
                  <a:cubicBezTo>
                    <a:pt x="477211" y="90497"/>
                    <a:pt x="466122" y="106964"/>
                    <a:pt x="451873" y="122321"/>
                  </a:cubicBezTo>
                  <a:cubicBezTo>
                    <a:pt x="385941" y="193260"/>
                    <a:pt x="320613" y="264737"/>
                    <a:pt x="255084" y="336046"/>
                  </a:cubicBezTo>
                  <a:cubicBezTo>
                    <a:pt x="253606" y="337659"/>
                    <a:pt x="252430" y="339541"/>
                    <a:pt x="249304" y="343742"/>
                  </a:cubicBezTo>
                  <a:lnTo>
                    <a:pt x="438163" y="343742"/>
                  </a:lnTo>
                  <a:cubicBezTo>
                    <a:pt x="436382" y="354764"/>
                    <a:pt x="435138" y="363400"/>
                    <a:pt x="433626" y="371970"/>
                  </a:cubicBezTo>
                  <a:cubicBezTo>
                    <a:pt x="427476" y="406112"/>
                    <a:pt x="420453" y="440153"/>
                    <a:pt x="415412" y="474464"/>
                  </a:cubicBezTo>
                  <a:cubicBezTo>
                    <a:pt x="413093" y="490291"/>
                    <a:pt x="407280" y="495231"/>
                    <a:pt x="390847" y="495131"/>
                  </a:cubicBezTo>
                  <a:cubicBezTo>
                    <a:pt x="267653" y="494358"/>
                    <a:pt x="144492" y="494727"/>
                    <a:pt x="21297" y="494727"/>
                  </a:cubicBezTo>
                  <a:cubicBezTo>
                    <a:pt x="18508" y="494727"/>
                    <a:pt x="15685" y="494458"/>
                    <a:pt x="12896" y="494727"/>
                  </a:cubicBezTo>
                  <a:cubicBezTo>
                    <a:pt x="3318" y="495769"/>
                    <a:pt x="-109" y="491098"/>
                    <a:pt x="59" y="482058"/>
                  </a:cubicBezTo>
                  <a:cubicBezTo>
                    <a:pt x="462" y="459106"/>
                    <a:pt x="-983" y="435986"/>
                    <a:pt x="1504" y="413303"/>
                  </a:cubicBezTo>
                  <a:cubicBezTo>
                    <a:pt x="2613" y="403323"/>
                    <a:pt x="9905" y="392771"/>
                    <a:pt x="17063" y="384907"/>
                  </a:cubicBezTo>
                  <a:cubicBezTo>
                    <a:pt x="83298" y="311952"/>
                    <a:pt x="150137" y="239534"/>
                    <a:pt x="216775" y="166948"/>
                  </a:cubicBezTo>
                  <a:cubicBezTo>
                    <a:pt x="220909" y="162445"/>
                    <a:pt x="224840" y="157774"/>
                    <a:pt x="232166" y="149406"/>
                  </a:cubicBezTo>
                  <a:close/>
                </a:path>
              </a:pathLst>
            </a:custGeom>
            <a:solidFill>
              <a:srgbClr val="B81600">
                <a:alpha val="3137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ym typeface="Calibri"/>
              </a:endParaRPr>
            </a:p>
          </p:txBody>
        </p:sp>
        <p:sp>
          <p:nvSpPr>
            <p:cNvPr id="39" name="Google Shape;410;p27">
              <a:extLst>
                <a:ext uri="{FF2B5EF4-FFF2-40B4-BE49-F238E27FC236}">
                  <a16:creationId xmlns:a16="http://schemas.microsoft.com/office/drawing/2014/main" id="{4F091CCA-1EEE-8ADF-6573-279C2E1E5A86}"/>
                </a:ext>
              </a:extLst>
            </p:cNvPr>
            <p:cNvSpPr/>
            <p:nvPr/>
          </p:nvSpPr>
          <p:spPr>
            <a:xfrm>
              <a:off x="11051998" y="924310"/>
              <a:ext cx="353756" cy="663525"/>
            </a:xfrm>
            <a:custGeom>
              <a:avLst/>
              <a:gdLst/>
              <a:ahLst/>
              <a:cxnLst/>
              <a:rect l="l" t="t" r="r" b="b"/>
              <a:pathLst>
                <a:path w="353756" h="663525" extrusionOk="0">
                  <a:moveTo>
                    <a:pt x="353756" y="158950"/>
                  </a:moveTo>
                  <a:cubicBezTo>
                    <a:pt x="347069" y="200216"/>
                    <a:pt x="341255" y="238257"/>
                    <a:pt x="334232" y="276096"/>
                  </a:cubicBezTo>
                  <a:cubicBezTo>
                    <a:pt x="333627" y="279456"/>
                    <a:pt x="325360" y="283455"/>
                    <a:pt x="320521" y="283589"/>
                  </a:cubicBezTo>
                  <a:cubicBezTo>
                    <a:pt x="295351" y="284262"/>
                    <a:pt x="270148" y="284530"/>
                    <a:pt x="244978" y="283455"/>
                  </a:cubicBezTo>
                  <a:cubicBezTo>
                    <a:pt x="231234" y="282884"/>
                    <a:pt x="224647" y="286748"/>
                    <a:pt x="222832" y="301198"/>
                  </a:cubicBezTo>
                  <a:cubicBezTo>
                    <a:pt x="215137" y="363367"/>
                    <a:pt x="206198" y="425401"/>
                    <a:pt x="198503" y="487603"/>
                  </a:cubicBezTo>
                  <a:cubicBezTo>
                    <a:pt x="194537" y="519662"/>
                    <a:pt x="208080" y="531558"/>
                    <a:pt x="239870" y="524367"/>
                  </a:cubicBezTo>
                  <a:cubicBezTo>
                    <a:pt x="262183" y="519326"/>
                    <a:pt x="284094" y="512571"/>
                    <a:pt x="308793" y="505850"/>
                  </a:cubicBezTo>
                  <a:cubicBezTo>
                    <a:pt x="308255" y="512302"/>
                    <a:pt x="307987" y="517444"/>
                    <a:pt x="307348" y="522552"/>
                  </a:cubicBezTo>
                  <a:cubicBezTo>
                    <a:pt x="304626" y="544193"/>
                    <a:pt x="301232" y="565734"/>
                    <a:pt x="299115" y="587442"/>
                  </a:cubicBezTo>
                  <a:cubicBezTo>
                    <a:pt x="296931" y="610025"/>
                    <a:pt x="286816" y="627734"/>
                    <a:pt x="266082" y="636337"/>
                  </a:cubicBezTo>
                  <a:cubicBezTo>
                    <a:pt x="210365" y="659424"/>
                    <a:pt x="152800" y="671622"/>
                    <a:pt x="92480" y="657508"/>
                  </a:cubicBezTo>
                  <a:cubicBezTo>
                    <a:pt x="45400" y="646486"/>
                    <a:pt x="19692" y="614662"/>
                    <a:pt x="23759" y="566372"/>
                  </a:cubicBezTo>
                  <a:cubicBezTo>
                    <a:pt x="31286" y="477219"/>
                    <a:pt x="41569" y="388301"/>
                    <a:pt x="50709" y="299316"/>
                  </a:cubicBezTo>
                  <a:cubicBezTo>
                    <a:pt x="51180" y="294914"/>
                    <a:pt x="51785" y="290512"/>
                    <a:pt x="52558" y="283925"/>
                  </a:cubicBezTo>
                  <a:lnTo>
                    <a:pt x="0" y="283925"/>
                  </a:lnTo>
                  <a:cubicBezTo>
                    <a:pt x="3562" y="254051"/>
                    <a:pt x="6855" y="226495"/>
                    <a:pt x="10149" y="198939"/>
                  </a:cubicBezTo>
                  <a:cubicBezTo>
                    <a:pt x="10216" y="198368"/>
                    <a:pt x="10350" y="197830"/>
                    <a:pt x="10418" y="197293"/>
                  </a:cubicBezTo>
                  <a:cubicBezTo>
                    <a:pt x="16298" y="156799"/>
                    <a:pt x="16231" y="156564"/>
                    <a:pt x="56826" y="149305"/>
                  </a:cubicBezTo>
                  <a:cubicBezTo>
                    <a:pt x="68856" y="147155"/>
                    <a:pt x="76081" y="140971"/>
                    <a:pt x="78635" y="129311"/>
                  </a:cubicBezTo>
                  <a:cubicBezTo>
                    <a:pt x="81290" y="117314"/>
                    <a:pt x="83104" y="105082"/>
                    <a:pt x="86095" y="93186"/>
                  </a:cubicBezTo>
                  <a:cubicBezTo>
                    <a:pt x="91136" y="73090"/>
                    <a:pt x="102326" y="56489"/>
                    <a:pt x="121850" y="49298"/>
                  </a:cubicBezTo>
                  <a:cubicBezTo>
                    <a:pt x="167889" y="32328"/>
                    <a:pt x="214532" y="17071"/>
                    <a:pt x="264200" y="0"/>
                  </a:cubicBezTo>
                  <a:cubicBezTo>
                    <a:pt x="257613" y="53566"/>
                    <a:pt x="251296" y="105250"/>
                    <a:pt x="244709" y="158950"/>
                  </a:cubicBezTo>
                  <a:lnTo>
                    <a:pt x="353622" y="158950"/>
                  </a:lnTo>
                  <a:close/>
                </a:path>
              </a:pathLst>
            </a:custGeom>
            <a:solidFill>
              <a:schemeClr val="accent5">
                <a:alpha val="3176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46E728E-8BB4-2253-8DD7-A6C01870CDB0}"/>
              </a:ext>
            </a:extLst>
          </p:cNvPr>
          <p:cNvSpPr txBox="1"/>
          <p:nvPr/>
        </p:nvSpPr>
        <p:spPr>
          <a:xfrm>
            <a:off x="267128" y="113016"/>
            <a:ext cx="5237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Recommendations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255B02-BAFB-6F34-F4AA-6FC5A19E77BC}"/>
              </a:ext>
            </a:extLst>
          </p:cNvPr>
          <p:cNvSpPr txBox="1"/>
          <p:nvPr/>
        </p:nvSpPr>
        <p:spPr>
          <a:xfrm>
            <a:off x="566119" y="872899"/>
            <a:ext cx="7342451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Online Delivery Services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"With over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74% of restaurants not offering online delivery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there's a significant opportunity to partner with more restaurants to offer this service. This can attract a larger customer base and increase revenue."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 Enhance Customer Experience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"With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rating of 2.89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it's important to improve customer satisfaction. This can be achieved by addressing delivery delays, improving food quality, and enhancing user experience on the app."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 Target Weekend Sales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"Since weekends account for only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22% of sales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Zomato can run targeted weekend promotions or campaigns to boost sales during this time. Discounts or loyalty rewards can encourage more orders."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  Diversify Restaurant Pricing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"Most restaurants cater to lower price ranges (₹0–₹500), but adding more premium options can help attract high-income customers, diversifying the customer base."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963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764</TotalTime>
  <Words>955</Words>
  <Application>Microsoft Office PowerPoint</Application>
  <PresentationFormat>Widescreen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Pranay Agarwal</dc:creator>
  <cp:lastModifiedBy>Pranay Agarwal</cp:lastModifiedBy>
  <cp:revision>5</cp:revision>
  <dcterms:created xsi:type="dcterms:W3CDTF">2024-12-14T18:21:42Z</dcterms:created>
  <dcterms:modified xsi:type="dcterms:W3CDTF">2024-12-15T07:06:26Z</dcterms:modified>
</cp:coreProperties>
</file>